
<file path=[Content_Types].xml><?xml version="1.0" encoding="utf-8"?>
<Types xmlns="http://schemas.openxmlformats.org/package/2006/content-types">
  <Default Extension="jpeg" ContentType="image/jpeg"/>
  <Default Extension="m4a" ContentType="audio/mp4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handoutMasterIdLst>
    <p:handoutMasterId r:id="rId13"/>
  </p:handoutMasterIdLst>
  <p:sldIdLst>
    <p:sldId id="257" r:id="rId2"/>
    <p:sldId id="297" r:id="rId3"/>
    <p:sldId id="311" r:id="rId4"/>
    <p:sldId id="298" r:id="rId5"/>
    <p:sldId id="309" r:id="rId6"/>
    <p:sldId id="275" r:id="rId7"/>
    <p:sldId id="313" r:id="rId8"/>
    <p:sldId id="310" r:id="rId9"/>
    <p:sldId id="307" r:id="rId10"/>
    <p:sldId id="302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DADC"/>
    <a:srgbClr val="2A3A2B"/>
    <a:srgbClr val="E818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706" autoAdjust="0"/>
  </p:normalViewPr>
  <p:slideViewPr>
    <p:cSldViewPr>
      <p:cViewPr varScale="1">
        <p:scale>
          <a:sx n="104" d="100"/>
          <a:sy n="104" d="100"/>
        </p:scale>
        <p:origin x="1218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CFFAEFC-210B-4A95-BBBD-583AF71865CC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F4FBDB7-524A-46A4-96C5-A4630E416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505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5156C4A-7806-48FD-A1BB-8A14B3E52BC2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D0016B8-DAF4-4A0A-A7C3-56145E6892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437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16B8-DAF4-4A0A-A7C3-56145E68928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173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16B8-DAF4-4A0A-A7C3-56145E68928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056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16B8-DAF4-4A0A-A7C3-56145E68928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971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16B8-DAF4-4A0A-A7C3-56145E68928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150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16B8-DAF4-4A0A-A7C3-56145E68928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770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16B8-DAF4-4A0A-A7C3-56145E68928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962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7C9B81F-C347-4BEF-BFDF-29C42F48304A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15088-23D7-487A-B4F8-905E80FFDA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15088-23D7-487A-B4F8-905E80FFDA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15088-23D7-487A-B4F8-905E80FFDA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15088-23D7-487A-B4F8-905E80FFDA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15088-23D7-487A-B4F8-905E80FFDA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15088-23D7-487A-B4F8-905E80FFDA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15088-23D7-487A-B4F8-905E80FFDA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15088-23D7-487A-B4F8-905E80FFDA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47C9B81F-C347-4BEF-BFDF-29C42F48304A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15088-23D7-487A-B4F8-905E80FFDA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7C9B81F-C347-4BEF-BFDF-29C42F48304A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7D15088-23D7-487A-B4F8-905E80FFDA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7C9B81F-C347-4BEF-BFDF-29C42F48304A}" type="datetimeFigureOut">
              <a:rPr lang="en-US" smtClean="0"/>
              <a:pPr/>
              <a:t>10/13/2021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7D15088-23D7-487A-B4F8-905E80FFDA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 bldLvl="2"/>
    </p:bld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m4a"/><Relationship Id="rId7" Type="http://schemas.openxmlformats.org/officeDocument/2006/relationships/image" Target="../media/image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4a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2.png"/><Relationship Id="rId5" Type="http://schemas.openxmlformats.org/officeDocument/2006/relationships/hyperlink" Target="mailto:shawn@innovomn.com" TargetMode="External"/><Relationship Id="rId4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381000"/>
            <a:ext cx="9144000" cy="3733800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4900" dirty="0">
                <a:solidFill>
                  <a:schemeClr val="bg2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</a:br>
            <a:br>
              <a:rPr lang="en-US" sz="4900" dirty="0">
                <a:solidFill>
                  <a:schemeClr val="bg2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</a:br>
            <a:br>
              <a:rPr lang="en-US" sz="4900" dirty="0">
                <a:solidFill>
                  <a:schemeClr val="bg2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4900" dirty="0">
                <a:solidFill>
                  <a:schemeClr val="bg2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               PUBLIC EMPLOYEES INSURANCE PROGRAM (PEIP)</a:t>
            </a:r>
            <a:br>
              <a:rPr lang="en-US" sz="4900" dirty="0">
                <a:solidFill>
                  <a:schemeClr val="bg2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4900" dirty="0">
                <a:solidFill>
                  <a:schemeClr val="bg2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2022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886200"/>
            <a:ext cx="6477000" cy="609600"/>
          </a:xfrm>
          <a:solidFill>
            <a:srgbClr val="FFFF0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RETIREE MEDICAL OPTIONS </a:t>
            </a:r>
          </a:p>
          <a:p>
            <a:pPr algn="ctr"/>
            <a:br>
              <a:rPr lang="en-US" sz="2000" b="1" dirty="0">
                <a:solidFill>
                  <a:schemeClr val="tx1"/>
                </a:solidFill>
              </a:rPr>
            </a:br>
            <a:endParaRPr lang="en-US" sz="2000" b="1" dirty="0">
              <a:solidFill>
                <a:schemeClr val="tx1"/>
              </a:solidFill>
            </a:endParaRPr>
          </a:p>
          <a:p>
            <a:endParaRPr lang="en-US" sz="2000" b="1" dirty="0">
              <a:solidFill>
                <a:schemeClr val="tx1"/>
              </a:solidFill>
            </a:endParaRPr>
          </a:p>
          <a:p>
            <a:endParaRPr lang="en-US" sz="2000" b="1" dirty="0">
              <a:solidFill>
                <a:schemeClr val="tx1"/>
              </a:solidFill>
            </a:endParaRPr>
          </a:p>
          <a:p>
            <a:endParaRPr lang="en-US" sz="2000" b="1" dirty="0">
              <a:solidFill>
                <a:schemeClr val="tx1"/>
              </a:solidFill>
            </a:endParaRPr>
          </a:p>
          <a:p>
            <a:endParaRPr lang="en-US" sz="2000" b="1" dirty="0">
              <a:solidFill>
                <a:schemeClr val="tx1"/>
              </a:solidFill>
            </a:endParaRPr>
          </a:p>
          <a:p>
            <a:endParaRPr lang="en-US" sz="2000" b="1" dirty="0">
              <a:solidFill>
                <a:schemeClr val="tx1"/>
              </a:solidFill>
            </a:endParaRPr>
          </a:p>
          <a:p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logo2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0" y="2514600"/>
            <a:ext cx="83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09600" y="5791200"/>
            <a:ext cx="2177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October 10, 2021</a:t>
            </a:r>
          </a:p>
        </p:txBody>
      </p:sp>
      <p:pic>
        <p:nvPicPr>
          <p:cNvPr id="9" name="Video 8">
            <a:hlinkClick r:id="" action="ppaction://media"/>
            <a:extLst>
              <a:ext uri="{FF2B5EF4-FFF2-40B4-BE49-F238E27FC236}">
                <a16:creationId xmlns:a16="http://schemas.microsoft.com/office/drawing/2014/main" id="{BD424A55-4F64-43CB-A525-1E43E91657E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  <p:ext uri="{42D2F446-02D8-4167-A562-619A0277C38B}">
                <p15:isNarration xmlns:p15="http://schemas.microsoft.com/office/powerpoint/2012/main" val="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858000" y="5143500"/>
            <a:ext cx="2285999" cy="17145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1A52E29-AE7C-498C-A289-AA1CB4BAC1F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04800" y="39266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293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63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4525963"/>
          </a:xfrm>
        </p:spPr>
        <p:txBody>
          <a:bodyPr>
            <a:normAutofit/>
          </a:bodyPr>
          <a:lstStyle/>
          <a:p>
            <a:pPr algn="ctr"/>
            <a:endParaRPr lang="en-US" sz="1100" dirty="0"/>
          </a:p>
          <a:p>
            <a:pPr algn="ctr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PEIP Customer Service</a:t>
            </a:r>
          </a:p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Innovo Benefits Administration / PEIP</a:t>
            </a:r>
          </a:p>
          <a:p>
            <a:pPr algn="ctr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7805 Telegraph Road, Suite 110</a:t>
            </a:r>
          </a:p>
          <a:p>
            <a:pPr algn="ctr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 Bloomington, MN, 55438</a:t>
            </a:r>
          </a:p>
          <a:p>
            <a:pPr marL="109728" indent="0" algn="ctr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Phone:   (952) 746-3101 / 800 829-5601</a:t>
            </a:r>
          </a:p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Email:   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shawn@innovomn.com</a:t>
            </a:r>
            <a:endParaRPr lang="en-US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Website- www.innovomn.com</a:t>
            </a:r>
          </a:p>
          <a:p>
            <a:pPr algn="ctr">
              <a:buNone/>
            </a:pPr>
            <a:endParaRPr lang="en-US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  <a:p>
            <a:pPr algn="ctr"/>
            <a:endParaRPr lang="en-US" sz="2400" dirty="0"/>
          </a:p>
          <a:p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For Information / Questions Contact:</a:t>
            </a:r>
          </a:p>
        </p:txBody>
      </p:sp>
      <p:pic>
        <p:nvPicPr>
          <p:cNvPr id="4" name="Picture 3" descr="logo2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4800" y="5486400"/>
            <a:ext cx="83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0518F08-DD63-469B-AA44-472CFB9973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69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382000" cy="4419600"/>
          </a:xfrm>
        </p:spPr>
        <p:txBody>
          <a:bodyPr>
            <a:normAutofit fontScale="92500" lnSpcReduction="20000"/>
          </a:bodyPr>
          <a:lstStyle/>
          <a:p>
            <a:r>
              <a:rPr lang="en-US" sz="3400" dirty="0">
                <a:latin typeface="Arial" pitchFamily="34" charset="0"/>
                <a:cs typeface="Arial" pitchFamily="34" charset="0"/>
              </a:rPr>
              <a:t>The PEIP program was created by the state legislature 30+ years ago</a:t>
            </a:r>
          </a:p>
          <a:p>
            <a:endParaRPr lang="en-US" sz="1300" dirty="0">
              <a:latin typeface="Arial" pitchFamily="34" charset="0"/>
              <a:cs typeface="Arial" pitchFamily="34" charset="0"/>
            </a:endParaRPr>
          </a:p>
          <a:p>
            <a:r>
              <a:rPr lang="en-US" sz="3400" dirty="0">
                <a:latin typeface="Arial" pitchFamily="34" charset="0"/>
                <a:cs typeface="Arial" pitchFamily="34" charset="0"/>
              </a:rPr>
              <a:t>PEIP has options available for active and retired public employees/dependents</a:t>
            </a:r>
          </a:p>
          <a:p>
            <a:pPr marL="109728" indent="0">
              <a:buNone/>
            </a:pPr>
            <a:endParaRPr lang="en-US" sz="1300" dirty="0">
              <a:latin typeface="Arial" pitchFamily="34" charset="0"/>
              <a:cs typeface="Arial" pitchFamily="34" charset="0"/>
            </a:endParaRPr>
          </a:p>
          <a:p>
            <a:r>
              <a:rPr lang="en-US" sz="3400" dirty="0">
                <a:latin typeface="Arial" pitchFamily="34" charset="0"/>
                <a:cs typeface="Arial" pitchFamily="34" charset="0"/>
              </a:rPr>
              <a:t>Plan options through Blue Cross, </a:t>
            </a:r>
            <a:r>
              <a:rPr lang="en-US" sz="3400" dirty="0" err="1">
                <a:latin typeface="Arial" pitchFamily="34" charset="0"/>
                <a:cs typeface="Arial" pitchFamily="34" charset="0"/>
              </a:rPr>
              <a:t>UCare</a:t>
            </a:r>
            <a:r>
              <a:rPr lang="en-US" sz="3400" dirty="0">
                <a:latin typeface="Arial" pitchFamily="34" charset="0"/>
                <a:cs typeface="Arial" pitchFamily="34" charset="0"/>
              </a:rPr>
              <a:t>, HealthPartners.</a:t>
            </a:r>
          </a:p>
          <a:p>
            <a:pPr marL="109728" indent="0">
              <a:buNone/>
            </a:pPr>
            <a:endParaRPr lang="en-US" sz="1300" dirty="0">
              <a:latin typeface="Arial" pitchFamily="34" charset="0"/>
              <a:cs typeface="Arial" pitchFamily="34" charset="0"/>
            </a:endParaRPr>
          </a:p>
          <a:p>
            <a:r>
              <a:rPr lang="en-US" sz="3400" dirty="0">
                <a:latin typeface="Arial" pitchFamily="34" charset="0"/>
                <a:cs typeface="Arial" pitchFamily="34" charset="0"/>
              </a:rPr>
              <a:t>2022 plans most members will see no increase, or small increases in rates.  Some Blue Cross plans will have higher increases.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PEIP RETIREE PROGRAM</a:t>
            </a:r>
          </a:p>
        </p:txBody>
      </p:sp>
      <p:pic>
        <p:nvPicPr>
          <p:cNvPr id="4" name="Picture 3" descr="logo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4800" y="5486400"/>
            <a:ext cx="83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73585CF-AA0E-4E79-BD50-988FFEEE08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0054" y="54133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2034" y="685800"/>
            <a:ext cx="8229600" cy="5592763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For 2022, PEIP will continue to offer a mix of Cost and Advantage plans, based on the county where you live.</a:t>
            </a:r>
          </a:p>
          <a:p>
            <a:pPr marL="109728" indent="0">
              <a:buNone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Some networks have added to their list of covered health systems.</a:t>
            </a:r>
          </a:p>
          <a:p>
            <a:pPr marL="109728" indent="0">
              <a:buNone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Be sure to review the summaries, there are changes in benefits and networks for some plans.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Again, this year we will not have live 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information sessions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due to Covid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NEW IN 2022</a:t>
            </a:r>
            <a:endParaRPr lang="en-US" dirty="0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7E1FBEE-FB9C-422D-8C28-542D7CDBF8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4800" y="2746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86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82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82000" cy="4495800"/>
          </a:xfrm>
        </p:spPr>
        <p:txBody>
          <a:bodyPr>
            <a:normAutofit/>
          </a:bodyPr>
          <a:lstStyle/>
          <a:p>
            <a:endParaRPr lang="en-US" sz="3200" dirty="0"/>
          </a:p>
          <a:p>
            <a:pPr marL="109728" indent="0">
              <a:buNone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Medicare Part A (Hospital Insurance) helps cover: </a:t>
            </a:r>
          </a:p>
          <a:p>
            <a:pPr marL="109728" indent="0">
              <a:buNone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Inpatient hospital care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Skilled nursing facility care 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Hospice care 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Home health care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algn="ctr"/>
            <a:r>
              <a:rPr lang="en-US" sz="54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Medicare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“101”</a:t>
            </a:r>
            <a:endParaRPr lang="en-US" sz="28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logo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4800" y="5486400"/>
            <a:ext cx="83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3400" y="26539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1676400"/>
            <a:ext cx="8305800" cy="6104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lvl="0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Medicare Part B helps cover: </a:t>
            </a:r>
          </a:p>
          <a:p>
            <a:pPr marL="109728" lvl="0">
              <a:spcBef>
                <a:spcPts val="400"/>
              </a:spcBef>
              <a:buClr>
                <a:srgbClr val="2DA2BF"/>
              </a:buClr>
              <a:buSzPct val="68000"/>
            </a:pPr>
            <a:endParaRPr lang="en-US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 from doctors and other health care providers</a:t>
            </a:r>
          </a:p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Outpatient care</a:t>
            </a:r>
          </a:p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health care</a:t>
            </a:r>
          </a:p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Durable medical equipment</a:t>
            </a:r>
          </a:p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preventive services</a:t>
            </a:r>
          </a:p>
          <a:p>
            <a:pPr marL="109728" lvl="0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n-US" sz="2400" dirty="0">
                <a:latin typeface="Agency FB" panose="020B0503020202020204" pitchFamily="34" charset="0"/>
              </a:rPr>
              <a:t> </a:t>
            </a:r>
          </a:p>
          <a:p>
            <a:pPr marL="109728" lvl="0">
              <a:spcBef>
                <a:spcPts val="400"/>
              </a:spcBef>
              <a:buClr>
                <a:srgbClr val="2DA2BF"/>
              </a:buClr>
              <a:buSzPct val="68000"/>
            </a:pPr>
            <a:endParaRPr lang="en-US" sz="2400" b="1" dirty="0">
              <a:solidFill>
                <a:prstClr val="black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endParaRPr lang="en-US" sz="1600" dirty="0">
              <a:latin typeface="Agency FB" panose="020B0503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28600"/>
            <a:ext cx="91440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54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Medicare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“101” Continued</a:t>
            </a:r>
          </a:p>
          <a:p>
            <a:pPr algn="ctr"/>
            <a:endParaRPr lang="en-US" sz="28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" y="2485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38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en-US" sz="2400" dirty="0"/>
          </a:p>
          <a:p>
            <a:pPr marL="109728" indent="0">
              <a:buNone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Medicare Part C (Medicare Advantage)</a:t>
            </a:r>
          </a:p>
          <a:p>
            <a:pPr marL="109728" indent="0">
              <a:buNone/>
            </a:pPr>
            <a:endParaRPr lang="en-US" sz="2400" b="1" dirty="0"/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Under the ACA, Cost plans were eliminated in all but 21 MN counties beginning in 2019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Advantage plans usually includes Medicare prescription drug coverage (Part D) as part of the plan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Advantage plans are run by Medicare-approved private insurance companies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Most include extra benefits and services for an extra cost </a:t>
            </a:r>
          </a:p>
          <a:p>
            <a:pPr algn="ctr">
              <a:buNone/>
            </a:pPr>
            <a:endParaRPr lang="en-US" sz="2400" dirty="0">
              <a:solidFill>
                <a:srgbClr val="00B050"/>
              </a:solidFill>
            </a:endParaRPr>
          </a:p>
          <a:p>
            <a:endParaRPr lang="en-US" dirty="0"/>
          </a:p>
          <a:p>
            <a:pPr algn="ctr"/>
            <a:endParaRPr lang="en-US" sz="2400" dirty="0"/>
          </a:p>
          <a:p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066800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Medicare “101”Continued</a:t>
            </a:r>
          </a:p>
        </p:txBody>
      </p:sp>
      <p:pic>
        <p:nvPicPr>
          <p:cNvPr id="4" name="Picture 3" descr="logo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4800" y="5486400"/>
            <a:ext cx="83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8600" y="457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8753563"/>
              </p:ext>
            </p:extLst>
          </p:nvPr>
        </p:nvGraphicFramePr>
        <p:xfrm>
          <a:off x="533400" y="1600200"/>
          <a:ext cx="8153400" cy="3520478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563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76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 D Standard Benefit Design Parameters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22343" marR="22343" marT="22343" marB="22343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22343" marR="22343" marT="22343" marB="22343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841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Deductible - After the deductible is met, beneficiary pays 25% of covered costs up to total prescription costs meeting the initial coverage limit.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22343" marR="22343" marT="22343" marB="22343" anchor="ctr"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$480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22343" marR="22343" marT="22343" marB="22343" anchor="ctr"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841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Initial Coverage Limit - Coverage Gap (Donut Hole) begins at this point. (The beneficiary pays 100% of their prescription costs up to the out-of-pocket threshold)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22343" marR="22343" marT="22343" marB="22343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$4,430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22343" marR="22343" marT="22343" marB="22343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300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Out-of-Pocket Threshold - This is the total out-of-pocket costs including the donut hole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22343" marR="22343" marT="22343" marB="22343" anchor="ctr"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$7,050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22343" marR="22343" marT="22343" marB="22343" anchor="ctr"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45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Catastrophic Coverage Benefit</a:t>
                      </a:r>
                    </a:p>
                  </a:txBody>
                  <a:tcPr marL="22343" marR="22343" marT="22343" marB="2234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Greater of 5% or $3.95 generic/$9.85 Brand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22343" marR="22343" marT="22343" marB="22343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Medicare Part D</a:t>
            </a:r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FC61184-9AFE-4673-BCC9-3FB40D3BF8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8600" y="3212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44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1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7064358"/>
              </p:ext>
            </p:extLst>
          </p:nvPr>
        </p:nvGraphicFramePr>
        <p:xfrm>
          <a:off x="914400" y="1600200"/>
          <a:ext cx="7543801" cy="382412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638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7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83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16384">
                <a:tc>
                  <a:txBody>
                    <a:bodyPr/>
                    <a:lstStyle/>
                    <a:p>
                      <a:pPr algn="ctr" fontAlgn="base"/>
                      <a:r>
                        <a:rPr lang="en-US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</a:t>
                      </a:r>
                      <a:endParaRPr lang="en-US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You'll pay this percentage for brand name drugs in the coverage gap</a:t>
                      </a:r>
                      <a:endParaRPr lang="en-US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You'll pay this percentage for generic drugs in the coverage gap</a:t>
                      </a:r>
                      <a:endParaRPr lang="en-US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0" marR="95250" marT="95250" marB="9525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973">
                <a:tc>
                  <a:txBody>
                    <a:bodyPr/>
                    <a:lstStyle/>
                    <a:p>
                      <a:pPr algn="l" fontAlgn="base"/>
                      <a:r>
                        <a:rPr lang="en-US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n-US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0" marR="95250" marT="95250" marB="95250" anchor="ctr">
                    <a:solidFill>
                      <a:schemeClr val="accent4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40%</a:t>
                      </a:r>
                      <a:endParaRPr lang="en-US" b="0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0" marR="95250" marT="95250" marB="95250" anchor="ctr">
                    <a:solidFill>
                      <a:schemeClr val="accent4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51%</a:t>
                      </a:r>
                      <a:endParaRPr lang="en-US" b="0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0" marR="95250" marT="95250" marB="95250" anchor="ctr">
                    <a:solidFill>
                      <a:schemeClr val="accent4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973">
                <a:tc>
                  <a:txBody>
                    <a:bodyPr/>
                    <a:lstStyle/>
                    <a:p>
                      <a:pPr algn="l" fontAlgn="base"/>
                      <a:r>
                        <a:rPr lang="en-US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35%</a:t>
                      </a:r>
                      <a:endParaRPr lang="en-US" b="0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44%</a:t>
                      </a:r>
                      <a:endParaRPr lang="en-US" b="0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0" marR="95250" marT="95250" marB="9525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973">
                <a:tc>
                  <a:txBody>
                    <a:bodyPr/>
                    <a:lstStyle/>
                    <a:p>
                      <a:pPr algn="l" fontAlgn="base"/>
                      <a:r>
                        <a:rPr lang="en-US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0" marR="95250" marT="95250" marB="95250" anchor="ctr">
                    <a:solidFill>
                      <a:schemeClr val="accent4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30%</a:t>
                      </a:r>
                      <a:endParaRPr lang="en-US" b="0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0" marR="95250" marT="95250" marB="95250" anchor="ctr">
                    <a:solidFill>
                      <a:schemeClr val="accent4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37%</a:t>
                      </a:r>
                      <a:endParaRPr lang="en-US" b="0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0" marR="95250" marT="95250" marB="95250" anchor="ctr">
                    <a:solidFill>
                      <a:schemeClr val="accent4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4826">
                <a:tc>
                  <a:txBody>
                    <a:bodyPr/>
                    <a:lstStyle/>
                    <a:p>
                      <a:pPr algn="l" fontAlgn="base"/>
                      <a:r>
                        <a:rPr lang="en-US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2021-2022</a:t>
                      </a:r>
                      <a:endParaRPr lang="en-US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25%</a:t>
                      </a:r>
                      <a:endParaRPr lang="en-US" b="0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25%</a:t>
                      </a:r>
                      <a:endParaRPr lang="en-US" b="0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0" marR="95250" marT="95250" marB="9525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2022Part D Prescription Coverage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35CAFBE-E78A-4B29-8898-A2A5A1ABF0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" y="3034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9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1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407091"/>
          </a:xfrm>
        </p:spPr>
        <p:txBody>
          <a:bodyPr>
            <a:normAutofit lnSpcReduction="10000"/>
          </a:bodyPr>
          <a:lstStyle/>
          <a:p>
            <a:pPr algn="ctr"/>
            <a:endParaRPr lang="en-US" sz="1100" dirty="0"/>
          </a:p>
          <a:p>
            <a:pPr algn="ctr">
              <a:buNone/>
            </a:pP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do NOT wish to make any changes to your elections, there is NO paperwork !!</a:t>
            </a:r>
          </a:p>
          <a:p>
            <a:pPr algn="ctr">
              <a:buNone/>
            </a:pP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plan choice will continue in 2022 with the new premium</a:t>
            </a:r>
          </a:p>
          <a:p>
            <a:pPr algn="ctr">
              <a:buNone/>
            </a:pPr>
            <a:endParaRPr lang="en-US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are making a change, please return your form(s) by 12/30/2021 (to receive your new ID card in a timely manner we suggest returning your form as soon </a:t>
            </a:r>
          </a:p>
          <a:p>
            <a:pPr algn="ctr">
              <a:buNone/>
            </a:pP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possible)</a:t>
            </a:r>
          </a:p>
          <a:p>
            <a:pPr algn="ctr">
              <a:buNone/>
            </a:pPr>
            <a:endParaRPr lang="en-US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ctr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Plan designs, rates and carrier presentations are available online at www.innovomn.com</a:t>
            </a:r>
          </a:p>
          <a:p>
            <a:pPr algn="ctr"/>
            <a:endParaRPr lang="en-US" sz="2400" dirty="0"/>
          </a:p>
          <a:p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3716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2022 OPEN ENROLLMENT</a:t>
            </a:r>
          </a:p>
        </p:txBody>
      </p:sp>
      <p:pic>
        <p:nvPicPr>
          <p:cNvPr id="4" name="Picture 3" descr="logo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4800" y="5486400"/>
            <a:ext cx="83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73476" y="517864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3992</TotalTime>
  <Words>566</Words>
  <Application>Microsoft Office PowerPoint</Application>
  <PresentationFormat>On-screen Show (4:3)</PresentationFormat>
  <Paragraphs>110</Paragraphs>
  <Slides>10</Slides>
  <Notes>6</Notes>
  <HiddenSlides>0</HiddenSlides>
  <MMClips>11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Agency FB</vt:lpstr>
      <vt:lpstr>Arial</vt:lpstr>
      <vt:lpstr>Calibri</vt:lpstr>
      <vt:lpstr>Lucida Sans Unicode</vt:lpstr>
      <vt:lpstr>Verdana</vt:lpstr>
      <vt:lpstr>Wingdings 2</vt:lpstr>
      <vt:lpstr>Wingdings 3</vt:lpstr>
      <vt:lpstr>Concourse</vt:lpstr>
      <vt:lpstr>                                                   PUBLIC EMPLOYEES INSURANCE PROGRAM (PEIP) 2022 </vt:lpstr>
      <vt:lpstr>PEIP RETIREE PROGRAM</vt:lpstr>
      <vt:lpstr>NEW IN 2022</vt:lpstr>
      <vt:lpstr>Medicare “101”</vt:lpstr>
      <vt:lpstr>PowerPoint Presentation</vt:lpstr>
      <vt:lpstr>Medicare “101”Continued</vt:lpstr>
      <vt:lpstr>Medicare Part D</vt:lpstr>
      <vt:lpstr>2022Part D Prescription Coverage</vt:lpstr>
      <vt:lpstr>2022 OPEN ENROLLMENT</vt:lpstr>
      <vt:lpstr>For Information / Questions Contact: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2009 Multi-Employer  Health  Insurance  Pool</dc:title>
  <dc:creator>lee.johansen</dc:creator>
  <cp:lastModifiedBy>Dan Byrne</cp:lastModifiedBy>
  <cp:revision>298</cp:revision>
  <cp:lastPrinted>2014-04-02T22:11:46Z</cp:lastPrinted>
  <dcterms:created xsi:type="dcterms:W3CDTF">2010-04-16T16:52:11Z</dcterms:created>
  <dcterms:modified xsi:type="dcterms:W3CDTF">2021-10-13T19:32:27Z</dcterms:modified>
</cp:coreProperties>
</file>